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5" r:id="rId2"/>
    <p:sldId id="279" r:id="rId3"/>
    <p:sldId id="280" r:id="rId4"/>
    <p:sldId id="281" r:id="rId5"/>
    <p:sldId id="282" r:id="rId6"/>
    <p:sldId id="257" r:id="rId7"/>
    <p:sldId id="260" r:id="rId8"/>
    <p:sldId id="261" r:id="rId9"/>
    <p:sldId id="262" r:id="rId10"/>
    <p:sldId id="263" r:id="rId11"/>
    <p:sldId id="267" r:id="rId12"/>
    <p:sldId id="266" r:id="rId13"/>
    <p:sldId id="268" r:id="rId14"/>
    <p:sldId id="264" r:id="rId15"/>
    <p:sldId id="277" r:id="rId16"/>
    <p:sldId id="284" r:id="rId17"/>
    <p:sldId id="286" r:id="rId18"/>
    <p:sldId id="274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3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55D11-F77F-4E6D-965F-C46AB1A5ED4E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44160-FF85-4385-B935-02A2DF2CD7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9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D8BEA-375E-45AF-8099-B091622206E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487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3A8-6050-4274-B0DA-E297F3E50402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90D2-86A9-4A14-8336-A2EB68C41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25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3A8-6050-4274-B0DA-E297F3E50402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90D2-86A9-4A14-8336-A2EB68C41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674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3A8-6050-4274-B0DA-E297F3E50402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90D2-86A9-4A14-8336-A2EB68C41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276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3A8-6050-4274-B0DA-E297F3E50402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90D2-86A9-4A14-8336-A2EB68C41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801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3A8-6050-4274-B0DA-E297F3E50402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90D2-86A9-4A14-8336-A2EB68C41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835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3A8-6050-4274-B0DA-E297F3E50402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90D2-86A9-4A14-8336-A2EB68C41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968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3A8-6050-4274-B0DA-E297F3E50402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90D2-86A9-4A14-8336-A2EB68C41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450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3A8-6050-4274-B0DA-E297F3E50402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90D2-86A9-4A14-8336-A2EB68C41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036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3A8-6050-4274-B0DA-E297F3E50402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90D2-86A9-4A14-8336-A2EB68C41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078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3A8-6050-4274-B0DA-E297F3E50402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90D2-86A9-4A14-8336-A2EB68C41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292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C3A8-6050-4274-B0DA-E297F3E50402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90D2-86A9-4A14-8336-A2EB68C41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227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BC3A8-6050-4274-B0DA-E297F3E50402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590D2-86A9-4A14-8336-A2EB68C41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750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0505" y="422030"/>
            <a:ext cx="11671495" cy="60491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0914" y="263527"/>
            <a:ext cx="11412694" cy="639852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5000" dirty="0" smtClean="0">
                <a:latin typeface="Aharoni" pitchFamily="2" charset="-79"/>
                <a:cs typeface="Aharoni" pitchFamily="2" charset="-79"/>
              </a:rPr>
              <a:t>What is the weather like today?</a:t>
            </a:r>
            <a:endParaRPr lang="ru-RU" sz="15000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6119" y="0"/>
            <a:ext cx="38058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Cloudy  </a:t>
            </a:r>
            <a:endParaRPr lang="ru-RU" sz="80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Погода 10 июня: без осадков и облач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472"/>
            <a:ext cx="8167749" cy="5999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95634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412459" y="137133"/>
            <a:ext cx="4636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Windy  </a:t>
            </a:r>
            <a:endParaRPr lang="ru-RU" sz="80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Смешные картинки Ветреная погода 28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" y="137133"/>
            <a:ext cx="7724504" cy="6498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4862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20892" y="111940"/>
            <a:ext cx="4850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Warm</a:t>
            </a:r>
            <a:endParaRPr lang="ru-RU" sz="80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Картинки теплая погода для детей (63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4" y="0"/>
            <a:ext cx="723800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7158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54596" y="139337"/>
            <a:ext cx="24589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Hot  </a:t>
            </a:r>
            <a:endParaRPr lang="ru-RU" sz="80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146" name="Picture 2" descr="Hot weather background tired boy desert icons decor eps ai vector |  UI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39337"/>
            <a:ext cx="7072538" cy="66368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91634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613102" y="229601"/>
            <a:ext cx="24589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Cold  </a:t>
            </a:r>
            <a:endParaRPr lang="ru-RU" sz="80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7170" name="Picture 2" descr="Мальчик замерзает зимой в шерстяной шляпе и пиджаке с шарфом. Стоковый  вектор ©flint01 1129006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0" y="49903"/>
            <a:ext cx="5513706" cy="68080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8064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368" y="151670"/>
            <a:ext cx="2901948" cy="1633870"/>
          </a:xfrm>
          <a:prstGeom prst="rect">
            <a:avLst/>
          </a:prstGeom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73939" y="1866461"/>
            <a:ext cx="1024451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dirty="0" smtClean="0"/>
              <a:t>Запиши новые слова и выучи их</a:t>
            </a:r>
            <a:endParaRPr lang="en-US" altLang="ru-RU" sz="2400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dirty="0" smtClean="0"/>
              <a:t>Weather </a:t>
            </a:r>
            <a:r>
              <a:rPr lang="en-US" altLang="ru-RU" sz="2400" dirty="0"/>
              <a:t>[</a:t>
            </a:r>
            <a:r>
              <a:rPr lang="en-US" altLang="ru-RU" sz="2400" b="1" dirty="0">
                <a:latin typeface="Georgia" panose="02040502050405020303" pitchFamily="18" charset="0"/>
              </a:rPr>
              <a:t>ˈ</a:t>
            </a:r>
            <a:r>
              <a:rPr lang="en-US" altLang="ru-RU" sz="2400" b="1" dirty="0" err="1" smtClean="0">
                <a:latin typeface="Georgia" panose="02040502050405020303" pitchFamily="18" charset="0"/>
              </a:rPr>
              <a:t>weðə</a:t>
            </a:r>
            <a:r>
              <a:rPr lang="en-US" altLang="ru-RU" sz="2400" dirty="0"/>
              <a:t>] </a:t>
            </a:r>
            <a:r>
              <a:rPr lang="ru-RU" altLang="ru-RU" sz="2400" dirty="0"/>
              <a:t>погода</a:t>
            </a:r>
            <a:endParaRPr lang="en-US" altLang="ru-RU" sz="24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dirty="0"/>
              <a:t>sunny</a:t>
            </a:r>
            <a:r>
              <a:rPr lang="ru-RU" altLang="ru-RU" sz="2400" dirty="0"/>
              <a:t> </a:t>
            </a:r>
            <a:r>
              <a:rPr lang="en-US" altLang="ru-RU" sz="2400" dirty="0"/>
              <a:t>[</a:t>
            </a:r>
            <a:r>
              <a:rPr lang="en-US" altLang="ru-RU" sz="2400" dirty="0">
                <a:latin typeface="Georgia" panose="02040502050405020303" pitchFamily="18" charset="0"/>
              </a:rPr>
              <a:t>ˈ</a:t>
            </a:r>
            <a:r>
              <a:rPr lang="en-US" altLang="ru-RU" sz="2400" b="1" dirty="0" err="1">
                <a:latin typeface="Georgia" panose="02040502050405020303" pitchFamily="18" charset="0"/>
              </a:rPr>
              <a:t>sʌni</a:t>
            </a:r>
            <a:r>
              <a:rPr lang="en-US" altLang="ru-RU" sz="2400" dirty="0"/>
              <a:t>]</a:t>
            </a:r>
            <a:r>
              <a:rPr lang="ru-RU" altLang="ru-RU" sz="2400" dirty="0"/>
              <a:t> солнечный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dirty="0"/>
              <a:t>rainy</a:t>
            </a:r>
            <a:r>
              <a:rPr lang="ru-RU" altLang="ru-RU" sz="2400" dirty="0"/>
              <a:t> </a:t>
            </a:r>
            <a:r>
              <a:rPr lang="en-US" altLang="ru-RU" sz="2400" dirty="0"/>
              <a:t>[</a:t>
            </a:r>
            <a:r>
              <a:rPr lang="en-US" altLang="ru-RU" sz="2400" dirty="0">
                <a:latin typeface="Georgia" panose="02040502050405020303" pitchFamily="18" charset="0"/>
              </a:rPr>
              <a:t>ˈ</a:t>
            </a:r>
            <a:r>
              <a:rPr lang="en-US" altLang="ru-RU" sz="2400" b="1" dirty="0" err="1">
                <a:latin typeface="Georgia" panose="02040502050405020303" pitchFamily="18" charset="0"/>
              </a:rPr>
              <a:t>reɪnɪ</a:t>
            </a:r>
            <a:r>
              <a:rPr lang="en-US" altLang="ru-RU" sz="2400" dirty="0" smtClean="0"/>
              <a:t>] </a:t>
            </a:r>
            <a:r>
              <a:rPr lang="ru-RU" altLang="ru-RU" sz="2400" dirty="0"/>
              <a:t>дождливый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dirty="0"/>
              <a:t>windy</a:t>
            </a:r>
            <a:r>
              <a:rPr lang="ru-RU" altLang="ru-RU" sz="2400" dirty="0"/>
              <a:t> </a:t>
            </a:r>
            <a:r>
              <a:rPr lang="en-US" altLang="ru-RU" sz="2400" dirty="0"/>
              <a:t>[</a:t>
            </a:r>
            <a:r>
              <a:rPr lang="en-US" altLang="ru-RU" sz="2400" dirty="0">
                <a:latin typeface="Georgia" panose="02040502050405020303" pitchFamily="18" charset="0"/>
              </a:rPr>
              <a:t>ˈ</a:t>
            </a:r>
            <a:r>
              <a:rPr lang="en-US" altLang="ru-RU" sz="2400" b="1" dirty="0" err="1">
                <a:latin typeface="Georgia" panose="02040502050405020303" pitchFamily="18" charset="0"/>
              </a:rPr>
              <a:t>wɪndɪ</a:t>
            </a:r>
            <a:r>
              <a:rPr lang="en-US" altLang="ru-RU" sz="2400" dirty="0" smtClean="0"/>
              <a:t>]</a:t>
            </a:r>
            <a:r>
              <a:rPr lang="ru-RU" altLang="ru-RU" sz="2400" dirty="0"/>
              <a:t>ветряный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dirty="0"/>
              <a:t>snowy</a:t>
            </a:r>
            <a:r>
              <a:rPr lang="ru-RU" altLang="ru-RU" sz="2400" dirty="0"/>
              <a:t>  </a:t>
            </a:r>
            <a:r>
              <a:rPr lang="en-US" altLang="ru-RU" sz="2400" dirty="0"/>
              <a:t>[</a:t>
            </a:r>
            <a:r>
              <a:rPr lang="en-US" altLang="ru-RU" sz="2400" dirty="0">
                <a:latin typeface="Georgia" panose="02040502050405020303" pitchFamily="18" charset="0"/>
              </a:rPr>
              <a:t>ˈ</a:t>
            </a:r>
            <a:r>
              <a:rPr lang="en-US" altLang="ru-RU" sz="2400" b="1" dirty="0" err="1">
                <a:latin typeface="Georgia" panose="02040502050405020303" pitchFamily="18" charset="0"/>
              </a:rPr>
              <a:t>snəʊɪ</a:t>
            </a:r>
            <a:r>
              <a:rPr lang="en-US" altLang="ru-RU" sz="2400" dirty="0" smtClean="0"/>
              <a:t>] </a:t>
            </a:r>
            <a:r>
              <a:rPr lang="ru-RU" altLang="ru-RU" sz="2400" dirty="0"/>
              <a:t>снежный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dirty="0"/>
              <a:t>cloudy</a:t>
            </a:r>
            <a:r>
              <a:rPr lang="ru-RU" altLang="ru-RU" sz="2400" dirty="0"/>
              <a:t> </a:t>
            </a:r>
            <a:r>
              <a:rPr lang="en-US" altLang="ru-RU" sz="2400" dirty="0"/>
              <a:t>[</a:t>
            </a:r>
            <a:r>
              <a:rPr lang="en-US" altLang="ru-RU" sz="2400" dirty="0">
                <a:latin typeface="Georgia" panose="02040502050405020303" pitchFamily="18" charset="0"/>
              </a:rPr>
              <a:t>ˈ</a:t>
            </a:r>
            <a:r>
              <a:rPr lang="en-US" altLang="ru-RU" sz="2400" b="1" dirty="0" err="1">
                <a:latin typeface="Georgia" panose="02040502050405020303" pitchFamily="18" charset="0"/>
              </a:rPr>
              <a:t>klaʊdɪ</a:t>
            </a:r>
            <a:r>
              <a:rPr lang="en-US" altLang="ru-RU" sz="2400" dirty="0" smtClean="0"/>
              <a:t>]  </a:t>
            </a:r>
            <a:r>
              <a:rPr lang="ru-RU" altLang="ru-RU" sz="2400" dirty="0"/>
              <a:t>облачный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dirty="0"/>
              <a:t>hot</a:t>
            </a:r>
            <a:r>
              <a:rPr lang="ru-RU" altLang="ru-RU" sz="2400" dirty="0"/>
              <a:t> </a:t>
            </a:r>
            <a:r>
              <a:rPr lang="en-US" altLang="ru-RU" sz="2400" dirty="0"/>
              <a:t>[</a:t>
            </a:r>
            <a:r>
              <a:rPr lang="en-US" altLang="ru-RU" sz="2400" b="1" dirty="0" err="1">
                <a:latin typeface="Georgia" panose="02040502050405020303" pitchFamily="18" charset="0"/>
              </a:rPr>
              <a:t>hɔt</a:t>
            </a:r>
            <a:r>
              <a:rPr lang="en-US" altLang="ru-RU" sz="2400" dirty="0"/>
              <a:t>] </a:t>
            </a:r>
            <a:r>
              <a:rPr lang="ru-RU" altLang="ru-RU" sz="2400" dirty="0"/>
              <a:t>жаркий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dirty="0"/>
              <a:t>warm</a:t>
            </a:r>
            <a:r>
              <a:rPr lang="ru-RU" altLang="ru-RU" sz="2400" dirty="0"/>
              <a:t> </a:t>
            </a:r>
            <a:r>
              <a:rPr lang="en-US" altLang="ru-RU" sz="2400" dirty="0"/>
              <a:t>[</a:t>
            </a:r>
            <a:r>
              <a:rPr lang="en-US" altLang="ru-RU" sz="2400" b="1" dirty="0" err="1">
                <a:latin typeface="Georgia" panose="02040502050405020303" pitchFamily="18" charset="0"/>
              </a:rPr>
              <a:t>wɔːm</a:t>
            </a:r>
            <a:r>
              <a:rPr lang="en-US" altLang="ru-RU" sz="2400" dirty="0"/>
              <a:t>]</a:t>
            </a:r>
            <a:r>
              <a:rPr lang="en-US" altLang="ru-RU" sz="2400" dirty="0">
                <a:solidFill>
                  <a:srgbClr val="213646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400" dirty="0"/>
              <a:t>теплый </a:t>
            </a:r>
            <a:endParaRPr lang="en-US" altLang="ru-RU" sz="24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dirty="0"/>
              <a:t>cold [</a:t>
            </a:r>
            <a:r>
              <a:rPr lang="en-US" altLang="ru-RU" sz="2400" b="1" dirty="0" err="1">
                <a:latin typeface="Georgia" panose="02040502050405020303" pitchFamily="18" charset="0"/>
              </a:rPr>
              <a:t>kəʊld</a:t>
            </a:r>
            <a:r>
              <a:rPr lang="en-US" altLang="ru-RU" sz="2400" dirty="0"/>
              <a:t>] </a:t>
            </a:r>
            <a:r>
              <a:rPr lang="ru-RU" altLang="ru-RU" sz="2400" dirty="0" smtClean="0"/>
              <a:t>холодный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dirty="0" smtClean="0"/>
              <a:t>How’s the weather? – </a:t>
            </a:r>
            <a:r>
              <a:rPr lang="ru-RU" altLang="ru-RU" sz="2400" dirty="0" smtClean="0"/>
              <a:t>Какая погода?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dirty="0" smtClean="0"/>
              <a:t>What is the weather like</a:t>
            </a:r>
            <a:r>
              <a:rPr lang="ru-RU" altLang="ru-RU" sz="2400" dirty="0" smtClean="0"/>
              <a:t> </a:t>
            </a:r>
            <a:r>
              <a:rPr lang="en-US" altLang="ru-RU" sz="2400" dirty="0" smtClean="0"/>
              <a:t>today?- </a:t>
            </a:r>
            <a:r>
              <a:rPr lang="ru-RU" altLang="ru-RU" sz="2400" dirty="0" smtClean="0"/>
              <a:t>Сегодня какая погода?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dirty="0" smtClean="0"/>
              <a:t>It’s… -</a:t>
            </a:r>
            <a:r>
              <a:rPr lang="kk-KZ" altLang="ru-RU" sz="2400" dirty="0" smtClean="0"/>
              <a:t> Сегодня</a:t>
            </a:r>
            <a:r>
              <a:rPr lang="ru-RU" altLang="ru-RU" sz="2400" dirty="0" smtClean="0"/>
              <a:t>…</a:t>
            </a:r>
            <a:endParaRPr lang="ru-RU" alt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2126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7" y="1"/>
            <a:ext cx="10515600" cy="99880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Choose the right picture:</a:t>
            </a:r>
            <a:endParaRPr lang="ru-RU" sz="3200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858128"/>
            <a:ext cx="5181600" cy="5999871"/>
          </a:xfrm>
        </p:spPr>
        <p:txBody>
          <a:bodyPr/>
          <a:lstStyle/>
          <a:p>
            <a:r>
              <a:rPr lang="en-US" sz="4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Cold</a:t>
            </a:r>
          </a:p>
          <a:p>
            <a:r>
              <a:rPr lang="en-US" sz="4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Hot</a:t>
            </a:r>
          </a:p>
          <a:p>
            <a:r>
              <a:rPr lang="en-US" sz="4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Warm</a:t>
            </a:r>
          </a:p>
          <a:p>
            <a:r>
              <a:rPr lang="en-US" sz="4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Windy</a:t>
            </a:r>
          </a:p>
          <a:p>
            <a:r>
              <a:rPr lang="en-US" sz="4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Cloudy</a:t>
            </a:r>
          </a:p>
          <a:p>
            <a:r>
              <a:rPr lang="en-US" sz="4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Rainy</a:t>
            </a:r>
          </a:p>
          <a:p>
            <a:r>
              <a:rPr lang="en-US" sz="4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Snowy</a:t>
            </a:r>
          </a:p>
          <a:p>
            <a:r>
              <a:rPr lang="en-US" sz="44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Sunny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Мальчик замерзает зимой в шерстяной шляпе и пиджаке с шарфом. Стоковый  вектор ©flint01 1129006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15" y="0"/>
            <a:ext cx="1716259" cy="1945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t weather background tired boy desert icons decor eps ai vector |  UI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145" y="2574388"/>
            <a:ext cx="1675980" cy="1572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теплая погода для детей (63 фото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080" y="177852"/>
            <a:ext cx="1645920" cy="1559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Смешные картинки Ветреная погода 28 фот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69" y="2590355"/>
            <a:ext cx="1727467" cy="1658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Погода 10 июня: без осадков и облачн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787" y="4600136"/>
            <a:ext cx="1641618" cy="1674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Плохая погода расстраивает пользователей соцсетей больше, чем теракты -  Рамблер/новост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2" y="211015"/>
            <a:ext cx="1786597" cy="15333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Снежная Погода: векторные изображения и иллюстрации, которые можно скачать  бесплатно | Freepi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530" y="2634043"/>
            <a:ext cx="1855125" cy="1466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614" y="4346915"/>
            <a:ext cx="1976511" cy="19765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21304" y="1674056"/>
            <a:ext cx="439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ru-RU" sz="4800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87730" y="1744395"/>
            <a:ext cx="439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ru-RU" sz="4800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10934112" y="1730326"/>
            <a:ext cx="474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ru-RU" sz="4800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65033" y="4037428"/>
            <a:ext cx="439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4</a:t>
            </a:r>
            <a:endParaRPr lang="ru-RU" sz="4800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18917" y="4037428"/>
            <a:ext cx="439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5</a:t>
            </a:r>
            <a:endParaRPr lang="ru-RU" sz="4800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16530" y="4037428"/>
            <a:ext cx="439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6</a:t>
            </a:r>
            <a:endParaRPr lang="ru-RU" sz="4800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20111" y="6027003"/>
            <a:ext cx="439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7</a:t>
            </a:r>
            <a:endParaRPr lang="ru-RU" sz="4800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73994" y="6027003"/>
            <a:ext cx="428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8</a:t>
            </a:r>
            <a:endParaRPr lang="ru-RU" sz="4800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3587261" y="436099"/>
            <a:ext cx="91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ru-RU" sz="8000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3532" y="1195753"/>
            <a:ext cx="611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6</a:t>
            </a:r>
            <a:endParaRPr lang="ru-RU" sz="8000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15397" y="1913208"/>
            <a:ext cx="611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ru-RU" sz="8000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29464" y="2630658"/>
            <a:ext cx="611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4</a:t>
            </a:r>
            <a:endParaRPr lang="ru-RU" sz="8000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7600" y="3362178"/>
            <a:ext cx="611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7</a:t>
            </a:r>
            <a:endParaRPr lang="ru-RU" sz="8000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29464" y="4023360"/>
            <a:ext cx="611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ru-RU" sz="8000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29463" y="4825219"/>
            <a:ext cx="611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5</a:t>
            </a:r>
            <a:endParaRPr lang="ru-RU" sz="8000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71668" y="5534561"/>
            <a:ext cx="611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8</a:t>
            </a:r>
            <a:endParaRPr lang="ru-RU" sz="8000" b="1" dirty="0">
              <a:solidFill>
                <a:srgbClr val="C0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575" y="225084"/>
            <a:ext cx="10515600" cy="73152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Translate:</a:t>
            </a:r>
            <a:endParaRPr lang="ru-RU" sz="5400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886265"/>
            <a:ext cx="5181600" cy="5739618"/>
          </a:xfrm>
        </p:spPr>
        <p:txBody>
          <a:bodyPr>
            <a:normAutofit lnSpcReduction="10000"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cs typeface="Aharoni" pitchFamily="2" charset="-79"/>
              </a:rPr>
              <a:t>Дождливая</a:t>
            </a:r>
          </a:p>
          <a:p>
            <a:r>
              <a:rPr lang="ru-RU" sz="4800" b="1" dirty="0" smtClean="0">
                <a:solidFill>
                  <a:srgbClr val="7030A0"/>
                </a:solidFill>
                <a:cs typeface="Aharoni" pitchFamily="2" charset="-79"/>
              </a:rPr>
              <a:t>Солнечная</a:t>
            </a:r>
          </a:p>
          <a:p>
            <a:r>
              <a:rPr lang="ru-RU" sz="4800" b="1" dirty="0" smtClean="0">
                <a:solidFill>
                  <a:srgbClr val="7030A0"/>
                </a:solidFill>
                <a:cs typeface="Aharoni" pitchFamily="2" charset="-79"/>
              </a:rPr>
              <a:t>Ветреная </a:t>
            </a:r>
          </a:p>
          <a:p>
            <a:r>
              <a:rPr lang="ru-RU" sz="4800" b="1" dirty="0" smtClean="0">
                <a:solidFill>
                  <a:srgbClr val="7030A0"/>
                </a:solidFill>
                <a:cs typeface="Aharoni" pitchFamily="2" charset="-79"/>
              </a:rPr>
              <a:t>Теплая</a:t>
            </a:r>
          </a:p>
          <a:p>
            <a:r>
              <a:rPr lang="ru-RU" sz="4800" b="1" dirty="0" smtClean="0">
                <a:solidFill>
                  <a:srgbClr val="7030A0"/>
                </a:solidFill>
                <a:cs typeface="Aharoni" pitchFamily="2" charset="-79"/>
              </a:rPr>
              <a:t>Облачная</a:t>
            </a:r>
          </a:p>
          <a:p>
            <a:r>
              <a:rPr lang="ru-RU" sz="4800" b="1" dirty="0" smtClean="0">
                <a:solidFill>
                  <a:srgbClr val="7030A0"/>
                </a:solidFill>
                <a:cs typeface="Aharoni" pitchFamily="2" charset="-79"/>
              </a:rPr>
              <a:t>Жаркая</a:t>
            </a:r>
          </a:p>
          <a:p>
            <a:r>
              <a:rPr lang="ru-RU" sz="4800" b="1" dirty="0" smtClean="0">
                <a:solidFill>
                  <a:srgbClr val="7030A0"/>
                </a:solidFill>
                <a:cs typeface="Aharoni" pitchFamily="2" charset="-79"/>
              </a:rPr>
              <a:t>Снежная</a:t>
            </a:r>
          </a:p>
          <a:p>
            <a:r>
              <a:rPr lang="ru-RU" sz="4800" b="1" dirty="0" smtClean="0">
                <a:solidFill>
                  <a:srgbClr val="7030A0"/>
                </a:solidFill>
                <a:cs typeface="Aharoni" pitchFamily="2" charset="-79"/>
              </a:rPr>
              <a:t>Холодная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7285" y="829994"/>
            <a:ext cx="5181600" cy="6224954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latin typeface="Arial Black" pitchFamily="34" charset="0"/>
                <a:cs typeface="Aharoni" pitchFamily="2" charset="-79"/>
              </a:rPr>
              <a:t>Rainy</a:t>
            </a:r>
          </a:p>
          <a:p>
            <a:r>
              <a:rPr lang="en-US" sz="4400" b="1" dirty="0" smtClean="0">
                <a:solidFill>
                  <a:srgbClr val="FFC000"/>
                </a:solidFill>
                <a:latin typeface="Arial Black" pitchFamily="34" charset="0"/>
                <a:cs typeface="Aharoni" pitchFamily="2" charset="-79"/>
              </a:rPr>
              <a:t>Sunny</a:t>
            </a:r>
          </a:p>
          <a:p>
            <a:r>
              <a:rPr lang="en-US" sz="4400" b="1" dirty="0" smtClean="0">
                <a:solidFill>
                  <a:srgbClr val="FFC000"/>
                </a:solidFill>
                <a:latin typeface="Arial Black" pitchFamily="34" charset="0"/>
                <a:cs typeface="Aharoni" pitchFamily="2" charset="-79"/>
              </a:rPr>
              <a:t>Windy</a:t>
            </a:r>
          </a:p>
          <a:p>
            <a:r>
              <a:rPr lang="en-US" sz="4400" b="1" dirty="0" smtClean="0">
                <a:solidFill>
                  <a:srgbClr val="FFC000"/>
                </a:solidFill>
                <a:latin typeface="Arial Black" pitchFamily="34" charset="0"/>
                <a:cs typeface="Aharoni" pitchFamily="2" charset="-79"/>
              </a:rPr>
              <a:t>Warm</a:t>
            </a:r>
          </a:p>
          <a:p>
            <a:r>
              <a:rPr lang="en-US" sz="4400" b="1" dirty="0" smtClean="0">
                <a:solidFill>
                  <a:srgbClr val="FFC000"/>
                </a:solidFill>
                <a:latin typeface="Arial Black" pitchFamily="34" charset="0"/>
                <a:cs typeface="Aharoni" pitchFamily="2" charset="-79"/>
              </a:rPr>
              <a:t>Cloudy</a:t>
            </a:r>
          </a:p>
          <a:p>
            <a:r>
              <a:rPr lang="en-US" sz="4400" b="1" dirty="0" smtClean="0">
                <a:solidFill>
                  <a:srgbClr val="FFC000"/>
                </a:solidFill>
                <a:latin typeface="Arial Black" pitchFamily="34" charset="0"/>
                <a:cs typeface="Aharoni" pitchFamily="2" charset="-79"/>
              </a:rPr>
              <a:t>Hot</a:t>
            </a:r>
          </a:p>
          <a:p>
            <a:r>
              <a:rPr lang="en-US" sz="4400" b="1" dirty="0" smtClean="0">
                <a:solidFill>
                  <a:srgbClr val="FFC000"/>
                </a:solidFill>
                <a:latin typeface="Arial Black" pitchFamily="34" charset="0"/>
                <a:cs typeface="Aharoni" pitchFamily="2" charset="-79"/>
              </a:rPr>
              <a:t>Snowy</a:t>
            </a:r>
          </a:p>
          <a:p>
            <a:r>
              <a:rPr lang="en-US" sz="4400" b="1" dirty="0" smtClean="0">
                <a:solidFill>
                  <a:srgbClr val="FFC000"/>
                </a:solidFill>
                <a:latin typeface="Arial Black" pitchFamily="34" charset="0"/>
                <a:cs typeface="Aharoni" pitchFamily="2" charset="-79"/>
              </a:rPr>
              <a:t>Cold</a:t>
            </a:r>
          </a:p>
          <a:p>
            <a:pPr>
              <a:buNone/>
            </a:pPr>
            <a:endParaRPr lang="ru-RU" sz="4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411" y="1074658"/>
            <a:ext cx="76364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How’s the weather?</a:t>
            </a:r>
          </a:p>
          <a:p>
            <a:endParaRPr lang="en-US" sz="4800" b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8000" b="1" dirty="0" smtClean="0">
                <a:solidFill>
                  <a:srgbClr val="C00000"/>
                </a:solidFill>
                <a:latin typeface="Arial Black" pitchFamily="34" charset="0"/>
              </a:rPr>
              <a:t>- It is rainy. </a:t>
            </a:r>
            <a:endParaRPr lang="ru-RU" sz="8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563" y="242879"/>
            <a:ext cx="4251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Answer the question: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  <a:cs typeface="Aharoni" pitchFamily="2" charset="-79"/>
            </a:endParaRPr>
          </a:p>
        </p:txBody>
      </p:sp>
      <p:pic>
        <p:nvPicPr>
          <p:cNvPr id="7174" name="Picture 6" descr="Дождливый день дождь синие облака картинки PNG , дождливый день, дождь,  синий PNG картинки и пнг PSD рисунок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6726" y="1699845"/>
            <a:ext cx="4975274" cy="4975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79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411" y="1074658"/>
            <a:ext cx="76364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How’s the weather?</a:t>
            </a:r>
          </a:p>
          <a:p>
            <a:endParaRPr lang="en-US" sz="4800" b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8000" b="1" dirty="0" smtClean="0">
                <a:solidFill>
                  <a:srgbClr val="C00000"/>
                </a:solidFill>
                <a:latin typeface="Arial Black" pitchFamily="34" charset="0"/>
              </a:rPr>
              <a:t>- It is snowy. </a:t>
            </a:r>
            <a:endParaRPr lang="ru-RU" sz="8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563" y="242879"/>
            <a:ext cx="4251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Answer the question: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  <a:cs typeface="Aharoni" pitchFamily="2" charset="-79"/>
            </a:endParaRPr>
          </a:p>
        </p:txBody>
      </p:sp>
      <p:sp>
        <p:nvSpPr>
          <p:cNvPr id="36866" name="AutoShape 2" descr="Cartoon Storm Cloud Stock Illustrations – 11,650 Cartoon Storm Cloud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7" name="Picture 3" descr="C:\Users\Оля\Downloads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1659" y="1973974"/>
            <a:ext cx="4790341" cy="4643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79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</a:rPr>
              <a:t>Good afternoon,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505360" cy="3863347"/>
          </a:xfrm>
        </p:spPr>
      </p:pic>
      <p:pic>
        <p:nvPicPr>
          <p:cNvPr id="1026" name="Picture 2" descr="Группа Детей: векторные изображения и иллюстрации, которые можно скачать  бесплатно | Freep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77" y="1467153"/>
            <a:ext cx="3930196" cy="40868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15371" y="5525876"/>
            <a:ext cx="2151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boys</a:t>
            </a:r>
            <a:endParaRPr lang="ru-RU" sz="6000" b="1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6890" y="5640400"/>
            <a:ext cx="17347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girls</a:t>
            </a:r>
            <a:endParaRPr lang="ru-RU" sz="6000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92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411" y="1074658"/>
            <a:ext cx="763647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How’s the weather?</a:t>
            </a:r>
          </a:p>
          <a:p>
            <a:endParaRPr lang="en-US" sz="4800" b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8000" b="1" dirty="0" smtClean="0">
                <a:solidFill>
                  <a:srgbClr val="C00000"/>
                </a:solidFill>
                <a:latin typeface="Arial Black" pitchFamily="34" charset="0"/>
              </a:rPr>
              <a:t>- It is </a:t>
            </a:r>
          </a:p>
          <a:p>
            <a:r>
              <a:rPr lang="en-US" sz="8000" b="1" dirty="0" smtClean="0">
                <a:solidFill>
                  <a:srgbClr val="C00000"/>
                </a:solidFill>
                <a:latin typeface="Arial Black" pitchFamily="34" charset="0"/>
              </a:rPr>
              <a:t>windy. </a:t>
            </a:r>
            <a:endParaRPr lang="ru-RU" sz="8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563" y="242879"/>
            <a:ext cx="4251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Answer the question: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  <a:cs typeface="Aharoni" pitchFamily="2" charset="-79"/>
            </a:endParaRPr>
          </a:p>
        </p:txBody>
      </p:sp>
      <p:pic>
        <p:nvPicPr>
          <p:cNvPr id="37890" name="Picture 2" descr="облачно ветреная погода цвет значок природа пасмурно окружающая среда  вектор PNG , природа, пасмурная погода, Окружающая среда PNG картинки и пнг  рисунок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4722" y="2194560"/>
            <a:ext cx="8387278" cy="4424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79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411" y="1074658"/>
            <a:ext cx="76364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What is the weather like today?</a:t>
            </a:r>
          </a:p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8000" b="1" dirty="0" smtClean="0">
                <a:solidFill>
                  <a:srgbClr val="C00000"/>
                </a:solidFill>
                <a:latin typeface="Arial Black" pitchFamily="34" charset="0"/>
              </a:rPr>
              <a:t>- It is hot. </a:t>
            </a:r>
            <a:endParaRPr lang="ru-RU" sz="8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563" y="242879"/>
            <a:ext cx="4251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Answer the question: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  <a:cs typeface="Aharoni" pitchFamily="2" charset="-79"/>
            </a:endParaRPr>
          </a:p>
        </p:txBody>
      </p:sp>
      <p:pic>
        <p:nvPicPr>
          <p:cNvPr id="38914" name="Picture 2" descr="C:\Users\Оля\Downloads\cloud-temperature-asturias-weather-heat-kelvin-busyorg-celsius-png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6892" y="0"/>
            <a:ext cx="452510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79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411" y="1074658"/>
            <a:ext cx="76364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What is the weather like today?</a:t>
            </a:r>
          </a:p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8000" b="1" dirty="0" smtClean="0">
                <a:solidFill>
                  <a:srgbClr val="C00000"/>
                </a:solidFill>
                <a:latin typeface="Arial Black" pitchFamily="34" charset="0"/>
              </a:rPr>
              <a:t>- It is cold. </a:t>
            </a:r>
            <a:endParaRPr lang="ru-RU" sz="8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563" y="242879"/>
            <a:ext cx="4251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Answer the question: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  <a:cs typeface="Aharoni" pitchFamily="2" charset="-79"/>
            </a:endParaRPr>
          </a:p>
        </p:txBody>
      </p:sp>
      <p:pic>
        <p:nvPicPr>
          <p:cNvPr id="39938" name="Picture 2" descr="Термометр Компьютер Иконки Символ Погода Температура, барометр, разное,  зима, текст png | PNGW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4636" y="1915105"/>
            <a:ext cx="4787364" cy="4942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79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411" y="1074658"/>
            <a:ext cx="76364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How’s the weather?</a:t>
            </a:r>
          </a:p>
          <a:p>
            <a:endParaRPr lang="en-US" sz="4800" b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8000" b="1" dirty="0" smtClean="0">
                <a:solidFill>
                  <a:srgbClr val="C00000"/>
                </a:solidFill>
                <a:latin typeface="Arial Black" pitchFamily="34" charset="0"/>
              </a:rPr>
              <a:t>- It is sunny. </a:t>
            </a:r>
            <a:endParaRPr lang="ru-RU" sz="8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563" y="242879"/>
            <a:ext cx="4251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Answer the question: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  <a:cs typeface="Aharoni" pitchFamily="2" charset="-79"/>
            </a:endParaRPr>
          </a:p>
        </p:txBody>
      </p:sp>
      <p:sp>
        <p:nvSpPr>
          <p:cNvPr id="36866" name="AutoShape 2" descr="Cartoon Storm Cloud Stock Illustrations – 11,650 Cartoon Storm Cloud Stock  Illustrations, Vectors &amp; Clipart -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2" name="Picture 2" descr="Вектор значка прогноза погоды Солнечная погода | Премиум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3214" y="1326579"/>
            <a:ext cx="5241437" cy="5531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79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411" y="1074658"/>
            <a:ext cx="763647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What is the weather like today?</a:t>
            </a:r>
          </a:p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8000" b="1" dirty="0" smtClean="0">
                <a:solidFill>
                  <a:srgbClr val="C00000"/>
                </a:solidFill>
                <a:latin typeface="Arial Black" pitchFamily="34" charset="0"/>
              </a:rPr>
              <a:t>- It is </a:t>
            </a:r>
          </a:p>
          <a:p>
            <a:r>
              <a:rPr lang="en-US" sz="8000" b="1" dirty="0" smtClean="0">
                <a:solidFill>
                  <a:srgbClr val="C00000"/>
                </a:solidFill>
                <a:latin typeface="Arial Black" pitchFamily="34" charset="0"/>
              </a:rPr>
              <a:t>cloudy. </a:t>
            </a:r>
            <a:endParaRPr lang="ru-RU" sz="8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563" y="242879"/>
            <a:ext cx="4251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Answer the question: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  <a:cs typeface="Aharoni" pitchFamily="2" charset="-79"/>
            </a:endParaRPr>
          </a:p>
        </p:txBody>
      </p:sp>
      <p:pic>
        <p:nvPicPr>
          <p:cNvPr id="41986" name="Picture 2" descr="Ikon Warna Cuaca Mendung Diisi Ilustrasi Alam Vektor, Dipenuhi, Ilustrasi,  Alam PNG dan Vektor dengan Background Transparan untuk Unduh Gra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000" y="2546254"/>
            <a:ext cx="6835000" cy="4311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79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019" y="0"/>
            <a:ext cx="11738316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C00000"/>
                </a:solidFill>
                <a:latin typeface="Arial Black" pitchFamily="34" charset="0"/>
              </a:rPr>
              <a:t>What word is missing?</a:t>
            </a:r>
            <a:endParaRPr lang="ru-RU" sz="7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3010" name="Picture 2" descr="C:\Users\Оля\Downloads\1689312037_kartin-papik-pro-p-kartinki-pogoda-dlya-detei-teplo-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9483" y="1083212"/>
            <a:ext cx="6118246" cy="57103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0843" y="2518117"/>
            <a:ext cx="1083706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dirty="0" smtClean="0">
                <a:solidFill>
                  <a:srgbClr val="7030A0"/>
                </a:solidFill>
                <a:latin typeface="Arial Black" pitchFamily="34" charset="0"/>
              </a:rPr>
              <a:t>It is warm</a:t>
            </a:r>
            <a:endParaRPr lang="ru-RU" sz="150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Оля\Downloads\job-and-great-job-stickers-with-cute-rainbows-stars-for-kids-stickers-for-teacher-students-school-to-reward-motivate-encourage-for-learning-study-home-tasks-reward-stickers-success-congrats-vect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529" y="-309488"/>
            <a:ext cx="8581293" cy="7499460"/>
          </a:xfrm>
          <a:prstGeom prst="rect">
            <a:avLst/>
          </a:prstGeom>
          <a:noFill/>
        </p:spPr>
      </p:pic>
      <p:sp>
        <p:nvSpPr>
          <p:cNvPr id="44036" name="AutoShape 4" descr="Job Well Done Clip Art Stock Illustrations – 74 Job Well Done Clip Art  Stock Illustrations, Vectors &amp; Clipart - Dreams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869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Today we’ll speak about …</a:t>
            </a:r>
            <a:endParaRPr lang="ru-RU" sz="6000" b="1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77439"/>
            <a:ext cx="10515600" cy="3799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weather</a:t>
            </a:r>
            <a:endParaRPr lang="ru-RU" sz="20000" b="1" dirty="0">
              <a:solidFill>
                <a:srgbClr val="0070C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33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870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Let’s play a game “Hangman” </a:t>
            </a:r>
            <a:endParaRPr lang="ru-RU" sz="5400" b="1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29394" y="1253081"/>
            <a:ext cx="7794172" cy="55397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171" y="546611"/>
            <a:ext cx="1132393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00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. . . . .</a:t>
            </a:r>
            <a:endParaRPr lang="ru-RU" sz="30000" b="1" dirty="0">
              <a:solidFill>
                <a:srgbClr val="0070C0"/>
              </a:solidFill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622301"/>
            <a:ext cx="121219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п</a:t>
            </a:r>
            <a:endParaRPr lang="ru-RU" sz="15000" b="1" dirty="0">
              <a:solidFill>
                <a:srgbClr val="7030A0"/>
              </a:solidFill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0001" y="1622300"/>
            <a:ext cx="121860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о</a:t>
            </a:r>
            <a:endParaRPr lang="ru-RU" sz="15000" b="1" dirty="0">
              <a:solidFill>
                <a:srgbClr val="7030A0"/>
              </a:solidFill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4449" y="1622300"/>
            <a:ext cx="86594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г</a:t>
            </a:r>
            <a:endParaRPr lang="ru-RU" sz="15000" b="1" dirty="0">
              <a:solidFill>
                <a:srgbClr val="7030A0"/>
              </a:solidFill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4012" y="1620403"/>
            <a:ext cx="121860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о</a:t>
            </a:r>
            <a:endParaRPr lang="ru-RU" sz="15000" b="1" dirty="0">
              <a:solidFill>
                <a:srgbClr val="7030A0"/>
              </a:solidFill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5004" y="1610975"/>
            <a:ext cx="130356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д</a:t>
            </a:r>
            <a:endParaRPr lang="ru-RU" sz="15000" b="1" dirty="0">
              <a:solidFill>
                <a:srgbClr val="7030A0"/>
              </a:solidFill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28023" y="1700772"/>
            <a:ext cx="113364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 smtClean="0">
                <a:solidFill>
                  <a:srgbClr val="7030A0"/>
                </a:solidFill>
                <a:cs typeface="Aharoni" panose="02010803020104030203" pitchFamily="2" charset="-79"/>
              </a:rPr>
              <a:t>а</a:t>
            </a:r>
            <a:endParaRPr lang="ru-RU" sz="15000" b="1" dirty="0">
              <a:solidFill>
                <a:srgbClr val="7030A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960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60623"/>
            <a:ext cx="11850188" cy="1202418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Let’s play the game </a:t>
            </a:r>
            <a:br>
              <a:rPr lang="en-US" sz="66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6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“Who is the winner?”</a:t>
            </a:r>
            <a:endParaRPr lang="ru-RU" sz="6600" b="1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  <p:pic>
        <p:nvPicPr>
          <p:cNvPr id="2050" name="Picture 2" descr="Картинки погода для детей с надписями (64 фото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050" y="1825624"/>
            <a:ext cx="4920343" cy="4920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54807" y="1393372"/>
            <a:ext cx="49944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  <a:cs typeface="Aharoni" panose="02010803020104030203" pitchFamily="2" charset="-79"/>
              </a:rPr>
              <a:t>Кто больше </a:t>
            </a:r>
          </a:p>
          <a:p>
            <a:pPr algn="ctr"/>
            <a:r>
              <a:rPr lang="ru-RU" sz="7200" b="1" dirty="0" smtClean="0">
                <a:solidFill>
                  <a:srgbClr val="0070C0"/>
                </a:solidFill>
                <a:cs typeface="Aharoni" panose="02010803020104030203" pitchFamily="2" charset="-79"/>
              </a:rPr>
              <a:t>назовет слов </a:t>
            </a:r>
          </a:p>
          <a:p>
            <a:pPr algn="ctr"/>
            <a:r>
              <a:rPr lang="ru-RU" sz="7200" b="1" dirty="0" smtClean="0">
                <a:solidFill>
                  <a:srgbClr val="0070C0"/>
                </a:solidFill>
                <a:cs typeface="Aharoni" panose="02010803020104030203" pitchFamily="2" charset="-79"/>
              </a:rPr>
              <a:t>по теме  </a:t>
            </a:r>
          </a:p>
          <a:p>
            <a:pPr algn="ctr"/>
            <a:r>
              <a:rPr lang="ru-RU" sz="7200" b="1" dirty="0" smtClean="0">
                <a:solidFill>
                  <a:srgbClr val="0070C0"/>
                </a:solidFill>
                <a:cs typeface="Aharoni" panose="02010803020104030203" pitchFamily="2" charset="-79"/>
              </a:rPr>
              <a:t>«Погода</a:t>
            </a:r>
            <a:r>
              <a:rPr lang="ru-RU" sz="7200" b="1" dirty="0" smtClean="0">
                <a:solidFill>
                  <a:srgbClr val="0070C0"/>
                </a:solidFill>
              </a:rPr>
              <a:t>»</a:t>
            </a:r>
            <a:endParaRPr lang="ru-RU" sz="7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172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402" y="0"/>
            <a:ext cx="10973585" cy="1325563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What</a:t>
            </a: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 the weather like?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8" name="Picture 4" descr="Более 2 023 700 работ на тему «погода»: стоковые иллюстрации, векторная  графика и клипарт royalty-free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23" y="1006157"/>
            <a:ext cx="8777762" cy="5851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280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953613" y="445410"/>
            <a:ext cx="4127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Sunny </a:t>
            </a:r>
            <a:endParaRPr lang="ru-RU" sz="80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6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57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30336" y="0"/>
            <a:ext cx="4127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Snowy </a:t>
            </a:r>
            <a:endParaRPr lang="ru-RU" sz="80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Снежная Погода: векторные изображения и иллюстрации, которые можно скачать  бесплатно | Freep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115248" cy="6416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9427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88655" y="83470"/>
            <a:ext cx="32992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Rainy  </a:t>
            </a:r>
            <a:endParaRPr lang="ru-RU" sz="80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Плохая погода расстраивает пользователей соцсетей больше, чем теракты -  Рамблер/ново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405686"/>
            <a:ext cx="8838154" cy="6029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8361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319</Words>
  <Application>Microsoft Office PowerPoint</Application>
  <PresentationFormat>Произвольный</PresentationFormat>
  <Paragraphs>113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Good afternoon,</vt:lpstr>
      <vt:lpstr>Today we’ll speak about …</vt:lpstr>
      <vt:lpstr>Let’s play a game “Hangman” </vt:lpstr>
      <vt:lpstr>Let’s play the game  “Who is the winner?”</vt:lpstr>
      <vt:lpstr>What is the weather like?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Choose the right picture:</vt:lpstr>
      <vt:lpstr>Translate: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What word is missing?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the weather like?</dc:title>
  <dc:creator>Lenovo</dc:creator>
  <cp:lastModifiedBy>Оля</cp:lastModifiedBy>
  <cp:revision>28</cp:revision>
  <dcterms:created xsi:type="dcterms:W3CDTF">2021-03-31T22:29:48Z</dcterms:created>
  <dcterms:modified xsi:type="dcterms:W3CDTF">2024-11-19T07:49:31Z</dcterms:modified>
</cp:coreProperties>
</file>